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1"/>
  </p:notesMasterIdLst>
  <p:sldIdLst>
    <p:sldId id="652" r:id="rId2"/>
    <p:sldId id="568" r:id="rId3"/>
    <p:sldId id="412" r:id="rId4"/>
    <p:sldId id="439" r:id="rId5"/>
    <p:sldId id="440" r:id="rId6"/>
    <p:sldId id="441" r:id="rId7"/>
    <p:sldId id="600" r:id="rId8"/>
    <p:sldId id="569" r:id="rId9"/>
    <p:sldId id="570" r:id="rId10"/>
    <p:sldId id="605" r:id="rId11"/>
    <p:sldId id="604" r:id="rId12"/>
    <p:sldId id="601" r:id="rId13"/>
    <p:sldId id="603" r:id="rId14"/>
    <p:sldId id="571" r:id="rId15"/>
    <p:sldId id="574" r:id="rId16"/>
    <p:sldId id="644" r:id="rId17"/>
    <p:sldId id="602" r:id="rId18"/>
    <p:sldId id="636" r:id="rId19"/>
    <p:sldId id="607" r:id="rId20"/>
    <p:sldId id="651" r:id="rId21"/>
    <p:sldId id="638" r:id="rId22"/>
    <p:sldId id="624" r:id="rId23"/>
    <p:sldId id="646" r:id="rId24"/>
    <p:sldId id="625" r:id="rId25"/>
    <p:sldId id="647" r:id="rId26"/>
    <p:sldId id="573" r:id="rId27"/>
    <p:sldId id="648" r:id="rId28"/>
    <p:sldId id="649" r:id="rId29"/>
    <p:sldId id="650" r:id="rId30"/>
    <p:sldId id="616" r:id="rId31"/>
    <p:sldId id="645" r:id="rId32"/>
    <p:sldId id="613" r:id="rId33"/>
    <p:sldId id="599" r:id="rId34"/>
    <p:sldId id="593" r:id="rId35"/>
    <p:sldId id="594" r:id="rId36"/>
    <p:sldId id="595" r:id="rId37"/>
    <p:sldId id="653" r:id="rId38"/>
    <p:sldId id="597" r:id="rId39"/>
    <p:sldId id="596" r:id="rId40"/>
  </p:sldIdLst>
  <p:sldSz cx="9144000" cy="5143500" type="screen16x9"/>
  <p:notesSz cx="6858000" cy="9144000"/>
  <p:embeddedFontLst>
    <p:embeddedFont>
      <p:font typeface="Academy Engraved LET" pitchFamily="2" charset="0"/>
      <p:regular r:id="rId42"/>
    </p:embeddedFont>
    <p:embeddedFont>
      <p:font typeface="Book Antiqua" panose="02040602050305030304" pitchFamily="18" charset="0"/>
      <p:regular r:id="rId43"/>
      <p:bold r:id="rId44"/>
      <p:italic r:id="rId45"/>
      <p:boldItalic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mbria Math" panose="02040503050406030204" pitchFamily="18" charset="0"/>
      <p:regular r:id="rId51"/>
    </p:embeddedFont>
    <p:embeddedFont>
      <p:font typeface="Nikosh" panose="02000000000000000000" pitchFamily="2" charset="0"/>
      <p:regular r:id="rId52"/>
    </p:embeddedFont>
    <p:embeddedFont>
      <p:font typeface="Oswald" panose="02000503000000000000" pitchFamily="2" charset="0"/>
      <p:regular r:id="rId53"/>
      <p:bold r:id="rId54"/>
    </p:embeddedFont>
    <p:embeddedFont>
      <p:font typeface="SutonnyMJ" pitchFamily="2" charset="0"/>
      <p:regular r:id="rId55"/>
      <p:bold r:id="rId56"/>
      <p:italic r:id="rId57"/>
      <p:boldItalic r:id="rId58"/>
    </p:embeddedFont>
    <p:embeddedFont>
      <p:font typeface="Tinos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0000"/>
    <a:srgbClr val="FF0000"/>
    <a:srgbClr val="0000FF"/>
    <a:srgbClr val="FF00FF"/>
    <a:srgbClr val="009900"/>
    <a:srgbClr val="00FFFF"/>
    <a:srgbClr val="00FF00"/>
    <a:srgbClr val="FFFF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6D88B8-E38D-4647-814C-4219EAFAFF94}">
  <a:tblStyle styleId="{626D88B8-E38D-4647-814C-4219EAFAF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101" d="100"/>
          <a:sy n="101" d="100"/>
        </p:scale>
        <p:origin x="92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5.png>
</file>

<file path=ppt/media/image6.jpg>
</file>

<file path=ppt/media/image6.png>
</file>

<file path=ppt/media/image7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96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92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12/24/2021</a:t>
            </a:fld>
            <a:endParaRPr lang="en-US"/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7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239000" cy="1159800"/>
          </a:xfrm>
          <a:solidFill>
            <a:srgbClr val="FFFF00"/>
          </a:solidFill>
        </p:spPr>
        <p:txBody>
          <a:bodyPr/>
          <a:lstStyle/>
          <a:p>
            <a:pPr algn="ctr"/>
            <a:r>
              <a:rPr lang="en-GB" sz="80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সকলকে</a:t>
            </a:r>
            <a:r>
              <a:rPr lang="en-GB" sz="80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80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স্বাগত</a:t>
            </a:r>
            <a:endParaRPr lang="en-US" sz="800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641095"/>
            <a:ext cx="7152650" cy="2850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452051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9201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3399" y="590550"/>
            <a:ext cx="1676401" cy="1083600"/>
          </a:xfrm>
          <a:solidFill>
            <a:srgbClr val="FFFF00"/>
          </a:solidFill>
          <a:ln w="76200">
            <a:solidFill>
              <a:srgbClr val="FF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7200" spc="-150" dirty="0" err="1">
                <a:latin typeface="Nikosh" pitchFamily="2" charset="0"/>
                <a:cs typeface="Nikosh" pitchFamily="2" charset="0"/>
              </a:rPr>
              <a:t>নমূনা</a:t>
            </a:r>
            <a:endParaRPr lang="en-US" sz="72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168654"/>
              </p:ext>
            </p:extLst>
          </p:nvPr>
        </p:nvGraphicFramePr>
        <p:xfrm>
          <a:off x="1295400" y="1832784"/>
          <a:ext cx="7152650" cy="2613678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76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845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44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</a:t>
                      </a:r>
                      <a:endParaRPr lang="en-US" sz="44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 </a:t>
                      </a:r>
                      <a:r>
                        <a:rPr lang="en-US" sz="32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তারিখঃ</a:t>
                      </a:r>
                      <a:r>
                        <a:rPr lang="en-US" sz="32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</a:t>
                      </a:r>
                      <a:r>
                        <a:rPr lang="en-US" sz="32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নামঃ</a:t>
                      </a:r>
                      <a:endParaRPr lang="en-US" sz="3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-----------------------------------------------------------</a:t>
                      </a:r>
                    </a:p>
                    <a:p>
                      <a:r>
                        <a:rPr lang="en-US" sz="2000" dirty="0"/>
                        <a:t>-----------------------------------------------------------</a:t>
                      </a:r>
                    </a:p>
                    <a:p>
                      <a:r>
                        <a:rPr lang="en-US" sz="2000" dirty="0"/>
                        <a:t>-----------------------------------------------------------</a:t>
                      </a:r>
                    </a:p>
                    <a:p>
                      <a:r>
                        <a:rPr lang="en-US" sz="2000" dirty="0"/>
                        <a:t>-----------------------------------------------------------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608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4350"/>
            <a:ext cx="7076450" cy="3977676"/>
          </a:xfrm>
          <a:ln w="5715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 ৮     </a:t>
            </a:r>
          </a:p>
          <a:p>
            <a:pPr marL="0"/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০৪- ১১- ২০২০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খ্রিঃ</a:t>
            </a:r>
            <a:endParaRPr lang="en-US" sz="66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6000" b="1" i="0" spc="-300" dirty="0">
              <a:solidFill>
                <a:srgbClr val="FF0000"/>
              </a:solidFill>
              <a:latin typeface="SutonnyMJ"/>
            </a:endParaRPr>
          </a:p>
          <a:p>
            <a:pPr marL="0" lvl="0" algn="ctr"/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(Study  the  </a:t>
            </a:r>
            <a:r>
              <a:rPr lang="en-US" sz="4000" b="1" i="0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miscellaneous 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load)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917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749790"/>
              </p:ext>
            </p:extLst>
          </p:nvPr>
        </p:nvGraphicFramePr>
        <p:xfrm>
          <a:off x="1206795" y="548465"/>
          <a:ext cx="7315200" cy="3730184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685">
                <a:tc>
                  <a:txBody>
                    <a:bodyPr/>
                    <a:lstStyle/>
                    <a:p>
                      <a:pPr algn="l"/>
                      <a:endParaRPr lang="en-US" sz="1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l"/>
                      <a:r>
                        <a:rPr lang="en-US" sz="2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6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৮</a:t>
                      </a:r>
                      <a:endParaRPr lang="en-US" sz="2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</a:t>
                      </a: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তারিখঃ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০৪- ১১-</a:t>
                      </a:r>
                      <a:r>
                        <a:rPr lang="en-US" sz="3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২০২০ </a:t>
                      </a:r>
                      <a:r>
                        <a:rPr lang="en-US" sz="36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600" b="1" spc="-150" baseline="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0104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নামঃ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/>
                      <a:r>
                        <a:rPr lang="en-US" sz="8000" b="1" i="0" spc="-300" dirty="0" err="1">
                          <a:solidFill>
                            <a:srgbClr val="FF0000"/>
                          </a:solidFill>
                          <a:latin typeface="Nikosh" pitchFamily="2" charset="0"/>
                          <a:cs typeface="Nikosh" pitchFamily="2" charset="0"/>
                        </a:rPr>
                        <a:t>আনুষঙ্গিক</a:t>
                      </a:r>
                      <a:r>
                        <a:rPr lang="en-US" sz="8000" b="1" i="0" spc="-300" dirty="0">
                          <a:solidFill>
                            <a:srgbClr val="FF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8000" b="1" i="0" spc="-300" dirty="0" err="1">
                          <a:solidFill>
                            <a:srgbClr val="FF0000"/>
                          </a:solidFill>
                          <a:latin typeface="Nikosh" pitchFamily="2" charset="0"/>
                          <a:cs typeface="Nikosh" pitchFamily="2" charset="0"/>
                        </a:rPr>
                        <a:t>লোড</a:t>
                      </a:r>
                      <a:r>
                        <a:rPr lang="en-US" sz="8000" b="1" i="0" spc="-300" dirty="0">
                          <a:solidFill>
                            <a:srgbClr val="FF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8000" b="1" i="0" spc="-300" dirty="0" err="1">
                          <a:solidFill>
                            <a:srgbClr val="FF0000"/>
                          </a:solidFill>
                          <a:latin typeface="Nikosh" pitchFamily="2" charset="0"/>
                          <a:cs typeface="Nikosh" pitchFamily="2" charset="0"/>
                        </a:rPr>
                        <a:t>পর্যবেক্ষণকরণ</a:t>
                      </a:r>
                      <a:endParaRPr lang="en-US" sz="8000" b="1" i="0" spc="-300" dirty="0">
                        <a:solidFill>
                          <a:srgbClr val="FF0000"/>
                        </a:solidFill>
                        <a:latin typeface="SutonnyMJ"/>
                      </a:endParaRPr>
                    </a:p>
                    <a:p>
                      <a:pPr marL="0" lvl="0" algn="ctr"/>
                      <a:r>
                        <a:rPr lang="en-US" sz="3600" b="1" i="0" spc="-30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(Study  the  </a:t>
                      </a:r>
                      <a:r>
                        <a:rPr lang="en-US" sz="3600" b="1" i="0" spc="-300" dirty="0">
                          <a:solidFill>
                            <a:srgbClr val="0000F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ikosh" pitchFamily="2" charset="0"/>
                          <a:cs typeface="Nikosh" pitchFamily="2" charset="0"/>
                        </a:rPr>
                        <a:t>miscellaneous </a:t>
                      </a:r>
                      <a:r>
                        <a:rPr lang="en-US" sz="3600" b="1" i="0" spc="-30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load)</a:t>
                      </a:r>
                      <a:endParaRPr lang="en-US" sz="3600" dirty="0"/>
                    </a:p>
                  </a:txBody>
                  <a:tcPr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645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4200" y="514350"/>
            <a:ext cx="2895600" cy="1066800"/>
          </a:xfrm>
          <a:solidFill>
            <a:srgbClr val="00FFFF"/>
          </a:solidFill>
          <a:ln w="57150">
            <a:solidFill>
              <a:srgbClr val="FF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150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শীট</a:t>
            </a:r>
            <a:endParaRPr lang="en-US" sz="66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6921" y="1718277"/>
            <a:ext cx="7228850" cy="2834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(Objectives):</a:t>
            </a:r>
          </a:p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২।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(Working procedure):</a:t>
            </a:r>
          </a:p>
          <a:p>
            <a:pPr marL="0" lvl="0"/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সমস্যাবলি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ও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(Problem &amp; Solving ):</a:t>
            </a:r>
            <a:endParaRPr lang="en-US" sz="3000" b="1" i="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Precautions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Remarks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  <a:endParaRPr lang="en-US" sz="40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8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5903" y="514350"/>
            <a:ext cx="7162800" cy="838200"/>
          </a:xfrm>
          <a:solidFill>
            <a:srgbClr val="00FFFF"/>
          </a:solidFill>
          <a:ln w="57150">
            <a:solidFill>
              <a:srgbClr val="FF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5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55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(Objectives):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7232" y="1444027"/>
            <a:ext cx="7192737" cy="3047999"/>
          </a:xfrm>
          <a:solidFill>
            <a:schemeClr val="bg1"/>
          </a:solidFill>
          <a:ln w="7620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0"/>
            <a:endParaRPr lang="en-US" sz="9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53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3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লাইব্রেরী</a:t>
            </a:r>
            <a:r>
              <a:rPr lang="en-US" sz="53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3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ওয়ার্কশপ</a:t>
            </a:r>
            <a:r>
              <a:rPr lang="en-US" sz="53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3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অডিটোরিয়াম</a:t>
            </a:r>
            <a:r>
              <a:rPr lang="en-US" sz="53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52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5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বিভিন্ন</a:t>
            </a:r>
            <a:r>
              <a:rPr lang="en-US" sz="5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কমার্শিয়াল</a:t>
            </a:r>
            <a:r>
              <a:rPr lang="en-US" sz="5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স্পেসে</a:t>
            </a:r>
            <a:r>
              <a:rPr lang="en-US" sz="5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57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7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57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7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7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7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নিরূপণ</a:t>
            </a:r>
            <a:r>
              <a:rPr lang="en-US" sz="57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7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করা</a:t>
            </a:r>
            <a:endParaRPr lang="en-US" sz="5700" b="1" i="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62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0734" y="514350"/>
            <a:ext cx="7228849" cy="838200"/>
          </a:xfrm>
          <a:solidFill>
            <a:srgbClr val="FFFF00"/>
          </a:solidFill>
          <a:ln w="57150">
            <a:solidFill>
              <a:srgbClr val="C00000"/>
            </a:solidFill>
          </a:ln>
        </p:spPr>
        <p:txBody>
          <a:bodyPr/>
          <a:lstStyle/>
          <a:p>
            <a:pPr algn="ctr"/>
            <a:r>
              <a:rPr lang="en-US" sz="44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44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(Working  procedure)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733" y="1428750"/>
            <a:ext cx="7228850" cy="3063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লোডকে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বিবিধ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সম্পূরক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লোডও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বলা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হয়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বলতে</a:t>
            </a:r>
            <a:endParaRPr lang="en-US" sz="47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শীতাতপ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(</a:t>
            </a:r>
            <a:r>
              <a:rPr lang="en-US" sz="4800" b="1" i="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নিয়ন্ত্রিত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স্থানের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কর্মরত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মানুষ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বাতি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যন্ত্রপাতি</a:t>
            </a:r>
            <a:r>
              <a:rPr lang="en-US" sz="4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840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49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যেমন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মোটর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হিটার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ফ্যান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ফ্রিজ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</a:t>
            </a:r>
          </a:p>
          <a:p>
            <a:pPr marL="0" lvl="0"/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ইত্যাদি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লোডকে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বুঝায়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অর্থা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ৎ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শীতাতপ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নিয়ন্ত্রিত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5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স্থানের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বিবিধ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সম্পূরক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নিম্নবর্ণিত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6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উপাদানসমূহের</a:t>
            </a:r>
            <a:endParaRPr lang="en-US" sz="56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উপর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নির্ভর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করে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5410200" y="3967043"/>
            <a:ext cx="1828800" cy="533400"/>
          </a:xfrm>
          <a:prstGeom prst="rightArrow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827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228849" cy="3977676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/>
            <a:endParaRPr lang="en-US" sz="28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বাতির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ক্ষমতাসহ</a:t>
            </a:r>
            <a:r>
              <a:rPr lang="en-US" sz="5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সংখ্যা</a:t>
            </a:r>
            <a:endParaRPr lang="en-US" sz="52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মোটরের</a:t>
            </a: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ক্ষমতা</a:t>
            </a: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4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motor  capacity</a:t>
            </a: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</a:t>
            </a:r>
          </a:p>
          <a:p>
            <a:pPr marL="0"/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নিয়ন্ত্রিত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কর্মরত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মানুষের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algn="ctr"/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শরীর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6000" b="1" i="0" dirty="0">
              <a:solidFill>
                <a:srgbClr val="000000"/>
              </a:solidFill>
              <a:latin typeface="SutonnyMJ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49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37438" y="514349"/>
                <a:ext cx="7110611" cy="4038603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>
                  <a:spcBef>
                    <a:spcPts val="1200"/>
                  </a:spcBef>
                </a:pP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এই 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সমস্ত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নিম্নোক্ত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সূত্রের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সাহায্যে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>
                  <a:spcBef>
                    <a:spcPts val="1200"/>
                  </a:spcBef>
                </a:pP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নির্ণয়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করা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যায়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-</a:t>
                </a:r>
              </a:p>
              <a:p>
                <a:pPr marL="0">
                  <a:spcBef>
                    <a:spcPts val="1200"/>
                  </a:spcBef>
                </a:pPr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বৈদ্যুতিক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বাতি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 </a:t>
                </a:r>
                <a:r>
                  <a:rPr lang="pl-PL" sz="5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5400" b="1" i="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>
                  <a:spcBef>
                    <a:spcPts val="1200"/>
                  </a:spcBef>
                </a:pPr>
                <a:r>
                  <a:rPr lang="pl-PL" sz="31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31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3150" b="1" i="1" spc="-3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বাতির  ক্ষমতা 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  <m:r>
                          <a:rPr lang="en-US" sz="3150" b="1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3150" b="1" i="0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বাতির  </m:t>
                        </m:r>
                        <m:r>
                          <m:rPr>
                            <m:nor/>
                          </m:rPr>
                          <a:rPr lang="en-US" sz="315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সংখ্যা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a:rPr lang="en-US" sz="3150" b="1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15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15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315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315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</m:num>
                      <m:den>
                        <m:r>
                          <a:rPr lang="en-US" sz="315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3150" b="1" i="0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3150" b="1" i="0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3150" b="1" i="1" spc="-30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3150" b="1" i="1" spc="-150" smtClean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endParaRPr lang="pl-PL" sz="315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endParaRPr lang="en-US" sz="3600" b="1" i="0" spc="-150" dirty="0">
                  <a:solidFill>
                    <a:srgbClr val="000000"/>
                  </a:solidFill>
                  <a:latin typeface="SutonnyMJ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37438" y="514349"/>
                <a:ext cx="7110611" cy="4038603"/>
              </a:xfrm>
              <a:blipFill rotWithShape="1">
                <a:blip r:embed="rId2"/>
                <a:stretch>
                  <a:fillRect l="-3983" r="-12458" b="-1316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18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9993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192619" y="507705"/>
                <a:ext cx="7228849" cy="3977676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>
                  <a:spcBef>
                    <a:spcPts val="1200"/>
                  </a:spcBef>
                </a:pPr>
                <a:r>
                  <a:rPr lang="en-US" sz="55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বৈদ্যুতিক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মোটর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  <a:endParaRPr lang="en-US" sz="5500" b="1" i="0" spc="-150" dirty="0">
                  <a:solidFill>
                    <a:srgbClr val="FF0000"/>
                  </a:solidFill>
                  <a:latin typeface="SutonnyMJ"/>
                </a:endParaRPr>
              </a:p>
              <a:p>
                <a:pPr marL="0">
                  <a:spcBef>
                    <a:spcPts val="1200"/>
                  </a:spcBef>
                </a:pPr>
                <a:r>
                  <a:rPr lang="pl-PL" sz="205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205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2050" b="1" i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050" b="1" i="0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মোটরের</m:t>
                        </m:r>
                        <m:r>
                          <m:rPr>
                            <m:nor/>
                          </m:rPr>
                          <a:rPr lang="en-US" sz="2050" b="1" i="0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ক্ষমতা 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  <m:r>
                          <a:rPr lang="en-US" sz="205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205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50" b="1" i="0" spc="-150" dirty="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মোটরের  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সংখ্যা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a:rPr lang="en-US" sz="205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  <m:r>
                          <a:rPr lang="en-US" sz="205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হিট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ইকুইভ্যালন্ট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050" b="1" i="0" spc="-150" dirty="0" err="1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ফ্যাক্টর</m:t>
                        </m:r>
                        <m:r>
                          <m:rPr>
                            <m:nor/>
                          </m:rPr>
                          <a:rPr lang="en-US" sz="205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num>
                      <m:den>
                        <m:r>
                          <a:rPr lang="en-US" sz="205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205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205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205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2050" b="1" spc="-15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endParaRPr lang="en-US" sz="2050" b="1" i="0" spc="-15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pPr marL="0">
                  <a:spcBef>
                    <a:spcPts val="1200"/>
                  </a:spcBef>
                </a:pPr>
                <a:r>
                  <a:rPr lang="en-US" sz="55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55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55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5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5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500" b="1" i="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5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>
                  <a:spcBef>
                    <a:spcPts val="1200"/>
                  </a:spcBef>
                </a:pPr>
                <a:r>
                  <a:rPr lang="pl-PL" sz="270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270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2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270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মানুষের  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সংখ্যা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a:rPr lang="en-US" sz="270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  <m:r>
                          <a:rPr lang="en-US" sz="270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700" b="1" i="0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জন</m:t>
                        </m:r>
                        <m:r>
                          <m:rPr>
                            <m:nor/>
                          </m:rPr>
                          <a:rPr lang="en-US" sz="2700" b="1" i="0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700" b="1" i="0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প্রতি</m:t>
                        </m:r>
                        <m:r>
                          <m:rPr>
                            <m:nor/>
                          </m:rPr>
                          <a:rPr lang="en-US" sz="2700" b="1" i="0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হিট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ইকুইভ্যালন্ট</m:t>
                        </m:r>
                        <m:r>
                          <m:rPr>
                            <m:nor/>
                          </m:rPr>
                          <a:rPr lang="en-US" sz="270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 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270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  </m:t>
                        </m:r>
                      </m:num>
                      <m:den>
                        <m:r>
                          <a:rPr lang="en-US" sz="270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270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270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270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700" b="1" i="0" spc="-30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pPr marL="0"/>
                <a:endParaRPr lang="en-US" sz="2400" b="1" i="0" spc="-30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utonnyMJ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192619" y="507705"/>
                <a:ext cx="722884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718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25426"/>
            <a:ext cx="7228850" cy="685800"/>
          </a:xfrm>
          <a:ln w="76200">
            <a:solidFill>
              <a:srgbClr val="00000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r>
              <a:rPr lang="en-US" sz="4400" spc="-150" dirty="0" err="1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4400" spc="-150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spc="-150" dirty="0" err="1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4400" spc="-150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  <a:t>- ৮</a:t>
            </a:r>
            <a:endParaRPr lang="en-US" sz="6600" spc="-150" dirty="0">
              <a:solidFill>
                <a:srgbClr val="EAFC04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76350"/>
            <a:ext cx="7228849" cy="3215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4000" b="1" i="0" spc="-15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4000" b="1" i="0" spc="-15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নাম</a:t>
            </a:r>
            <a:endParaRPr lang="en-US" sz="4000" b="1" i="0" spc="-15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করণ</a:t>
            </a:r>
            <a:endParaRPr lang="en-US" sz="6000" b="1" i="0" spc="-300" dirty="0">
              <a:solidFill>
                <a:srgbClr val="FF0000"/>
              </a:solidFill>
              <a:latin typeface="SutonnyMJ"/>
            </a:endParaRPr>
          </a:p>
          <a:p>
            <a:pPr marL="0" lvl="0" algn="ctr"/>
            <a:r>
              <a:rPr lang="en-US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(Study  the  </a:t>
            </a:r>
            <a:r>
              <a:rPr lang="en-US" sz="4100" b="1" i="0" spc="-30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miscellaneous</a:t>
            </a:r>
            <a:r>
              <a:rPr lang="en-US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load)</a:t>
            </a:r>
          </a:p>
          <a:p>
            <a:pPr marL="0" lvl="0" algn="ctr"/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২২-০৬-২০২১  </a:t>
            </a:r>
            <a:r>
              <a:rPr lang="en-US" sz="3800" b="1" i="0" spc="-15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মঙ্গলবার</a:t>
            </a:r>
            <a:r>
              <a:rPr lang="en-US" sz="38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সকাল</a:t>
            </a:r>
            <a:r>
              <a:rPr lang="en-US" sz="3800" b="1" i="0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- ০৯ </a:t>
            </a:r>
            <a:r>
              <a:rPr lang="en-US" sz="3800" b="1" i="0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টা</a:t>
            </a:r>
            <a:endParaRPr lang="en-US" sz="3800" b="1" i="0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algn="ctr"/>
            <a:endParaRPr lang="en-US" sz="36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algn="ctr"/>
            <a:endParaRPr lang="en-US" sz="48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  <a:defRPr/>
            </a:pPr>
            <a:r>
              <a:rPr lang="en-US" sz="1200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sz="1200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05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5754"/>
            <a:ext cx="381000" cy="5196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288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14350"/>
            <a:ext cx="7152650" cy="3977676"/>
          </a:xfrm>
          <a:ln w="5715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টেবিল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- ৬.৪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মোটরের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সমতা</a:t>
            </a:r>
            <a:endParaRPr lang="en-US" sz="3600" b="1" i="0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6634822"/>
                  </p:ext>
                </p:extLst>
              </p:nvPr>
            </p:nvGraphicFramePr>
            <p:xfrm>
              <a:off x="1371600" y="1123949"/>
              <a:ext cx="7010400" cy="3180972"/>
            </p:xfrm>
            <a:graphic>
              <a:graphicData uri="http://schemas.openxmlformats.org/drawingml/2006/table">
                <a:tbl>
                  <a:tblPr firstRow="1" bandRow="1">
                    <a:tableStyleId>{626D88B8-E38D-4647-814C-4219EAFAFF94}</a:tableStyleId>
                  </a:tblPr>
                  <a:tblGrid>
                    <a:gridCol w="140208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40208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40208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40208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40208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67583">
                    <a:tc rowSpan="2">
                      <a:txBody>
                        <a:bodyPr/>
                        <a:lstStyle/>
                        <a:p>
                          <a:pPr algn="ctr"/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:r>
                            <a:rPr lang="en-US" sz="32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মোটরের</a:t>
                          </a:r>
                          <a:r>
                            <a:rPr lang="en-US" sz="32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32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আউটপুট</a:t>
                          </a:r>
                          <a:endParaRPr lang="en-US" sz="3200" b="1" baseline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:r>
                            <a:rPr lang="en-US" sz="32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ক্ষমতা</a:t>
                          </a:r>
                          <a:endParaRPr lang="en-US" sz="32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:r>
                            <a:rPr lang="en-US" sz="28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মোটরের</a:t>
                          </a:r>
                          <a:r>
                            <a:rPr lang="en-US" sz="28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28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কার্যক্ষমতা</a:t>
                          </a:r>
                          <a:endParaRPr lang="en-US" sz="2800" b="1" baseline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2800" b="1" i="1" baseline="0" smtClean="0">
                                  <a:solidFill>
                                    <a:srgbClr val="000000"/>
                                  </a:solidFill>
                                  <a:latin typeface="Cambria Math"/>
                                  <a:ea typeface="Cambria Math"/>
                                  <a:cs typeface="Nikosh" pitchFamily="2" charset="0"/>
                                </a:rPr>
                                <m:t>𝜼</m:t>
                              </m:r>
                              <m:r>
                                <a:rPr lang="en-US" sz="2800" b="1" i="1" baseline="0" smtClean="0">
                                  <a:solidFill>
                                    <a:srgbClr val="000000"/>
                                  </a:solidFill>
                                  <a:latin typeface="Cambria Math"/>
                                  <a:ea typeface="Cambria Math"/>
                                  <a:cs typeface="Nikosh" pitchFamily="2" charset="0"/>
                                </a:rPr>
                                <m:t> %</m:t>
                              </m:r>
                            </m:oMath>
                          </a14:m>
                          <a:r>
                            <a:rPr lang="en-US" sz="28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endParaRPr lang="en-US" sz="28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2400" b="1" dirty="0" err="1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মাল্টিপ্লাইং</a:t>
                          </a:r>
                          <a:r>
                            <a:rPr lang="en-US" sz="2400" b="1" baseline="0" dirty="0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2400" b="1" baseline="0" dirty="0" err="1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ফ্যাক্টর</a:t>
                          </a:r>
                          <a:endParaRPr lang="en-US" sz="2400" b="1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b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258222">
                    <a:tc vMerge="1">
                      <a:txBody>
                        <a:bodyPr/>
                        <a:lstStyle/>
                        <a:p>
                          <a:pPr algn="ctr"/>
                          <a:endParaRPr lang="en-US" b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কানেকটেড</a:t>
                          </a:r>
                          <a:r>
                            <a:rPr lang="en-US" sz="20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20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লোড</a:t>
                          </a:r>
                          <a:r>
                            <a:rPr lang="en-US" sz="20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as-IN" sz="20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  অঞ্চলে</a:t>
                          </a:r>
                        </a:p>
                        <a:p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মোটরের</a:t>
                          </a:r>
                          <a:r>
                            <a:rPr lang="en-US" sz="20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ক্ষতি</a:t>
                          </a:r>
                          <a:r>
                            <a:rPr lang="en-US" sz="20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</a:t>
                          </a:r>
                          <a:r>
                            <a:rPr lang="en-US" sz="20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20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অঞ্চলের</a:t>
                          </a:r>
                          <a:r>
                            <a:rPr lang="en-US" sz="20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20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বাইরে</a:t>
                          </a:r>
                          <a:r>
                            <a:rPr lang="en-US" sz="20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endParaRPr lang="en-US" sz="20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</a:t>
                          </a:r>
                          <a:r>
                            <a:rPr lang="en-US" sz="18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18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অঞ্চলের</a:t>
                          </a:r>
                          <a:r>
                            <a:rPr lang="en-US" sz="1800" b="1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1800" b="1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বাইরে</a:t>
                          </a:r>
                          <a:r>
                            <a:rPr lang="en-US" sz="18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18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কানেকটেড</a:t>
                          </a:r>
                          <a:r>
                            <a:rPr lang="en-US" sz="1800" b="1" baseline="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1800" b="1" baseline="0" dirty="0" err="1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লোড</a:t>
                          </a:r>
                          <a:endParaRPr lang="en-US" sz="18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0.1 – 0.5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33.3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1.67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0.5 – 2.0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55.0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0.45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2.0  -  15.0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85.0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0.15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6634822"/>
                  </p:ext>
                </p:extLst>
              </p:nvPr>
            </p:nvGraphicFramePr>
            <p:xfrm>
              <a:off x="1371600" y="1123949"/>
              <a:ext cx="7010400" cy="3180972"/>
            </p:xfrm>
            <a:graphic>
              <a:graphicData uri="http://schemas.openxmlformats.org/drawingml/2006/table">
                <a:tbl>
                  <a:tblPr firstRow="1" bandRow="1">
                    <a:tableStyleId>{626D88B8-E38D-4647-814C-4219EAFAFF94}</a:tableStyleId>
                  </a:tblPr>
                  <a:tblGrid>
                    <a:gridCol w="1402080"/>
                    <a:gridCol w="1402080"/>
                    <a:gridCol w="1402080"/>
                    <a:gridCol w="1402080"/>
                    <a:gridCol w="1402080"/>
                  </a:tblGrid>
                  <a:tr h="467583">
                    <a:tc rowSpan="2">
                      <a:txBody>
                        <a:bodyPr/>
                        <a:lstStyle/>
                        <a:p>
                          <a:pPr algn="ctr"/>
                          <a:endParaRPr lang="en-US" b="1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:r>
                            <a:rPr lang="en-US" sz="32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মোটরের</a:t>
                          </a:r>
                          <a:r>
                            <a:rPr lang="en-US" sz="32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32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আউটপুট</a:t>
                          </a:r>
                          <a:endParaRPr lang="en-US" sz="3200" b="1" baseline="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  <a:p>
                          <a:pPr algn="ctr"/>
                          <a:r>
                            <a:rPr lang="en-US" sz="32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ক্ষমতা</a:t>
                          </a:r>
                          <a:endParaRPr lang="en-US" sz="32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2"/>
                          <a:stretch>
                            <a:fillRect l="-100000" t="-2740" r="-300000" b="-80822"/>
                          </a:stretch>
                        </a:blipFill>
                      </a:tcPr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2400" b="1" dirty="0" err="1" smtClean="0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মাল্টিপ্লাইং</a:t>
                          </a:r>
                          <a:r>
                            <a:rPr lang="en-US" sz="2400" b="1" baseline="0" dirty="0" smtClean="0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2400" b="1" baseline="0" dirty="0" err="1" smtClean="0">
                              <a:solidFill>
                                <a:srgbClr val="FF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ফ্যাক্টর</a:t>
                          </a:r>
                          <a:endParaRPr lang="en-US" sz="2400" b="1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b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</a:tr>
                  <a:tr h="1310640">
                    <a:tc vMerge="1">
                      <a:txBody>
                        <a:bodyPr/>
                        <a:lstStyle/>
                        <a:p>
                          <a:pPr algn="ctr"/>
                          <a:endParaRPr lang="en-US" b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algn="ctr"/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কানেকটেড</a:t>
                          </a:r>
                          <a:r>
                            <a:rPr lang="en-US" sz="20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20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লোড</a:t>
                          </a:r>
                          <a:r>
                            <a:rPr lang="en-US" sz="20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as-IN" sz="20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  অঞ্চলে</a:t>
                          </a:r>
                        </a:p>
                        <a:p>
                          <a:endParaRPr lang="en-US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মোটরের</a:t>
                          </a:r>
                          <a:r>
                            <a:rPr lang="en-US" sz="20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ক্ষতি</a:t>
                          </a:r>
                          <a:r>
                            <a:rPr lang="en-US" sz="20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r>
                            <a:rPr lang="en-US" sz="20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</a:t>
                          </a:r>
                          <a:r>
                            <a:rPr lang="en-US" sz="20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20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অঞ্চলের</a:t>
                          </a:r>
                          <a:r>
                            <a:rPr lang="en-US" sz="20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20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বাইরে</a:t>
                          </a:r>
                          <a:r>
                            <a:rPr lang="en-US" sz="20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  <a:endParaRPr lang="en-US" sz="20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হিমায়ন</a:t>
                          </a:r>
                          <a:r>
                            <a:rPr lang="en-US" sz="18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18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অঞ্চলের</a:t>
                          </a:r>
                          <a:r>
                            <a:rPr lang="en-US" sz="1800" b="1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1800" b="1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বাইরে</a:t>
                          </a:r>
                          <a:r>
                            <a:rPr lang="en-US" sz="18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 </a:t>
                          </a:r>
                          <a:r>
                            <a:rPr lang="en-US" sz="18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কানেকটেড</a:t>
                          </a:r>
                          <a:r>
                            <a:rPr lang="en-US" sz="1800" b="1" baseline="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 </a:t>
                          </a:r>
                        </a:p>
                        <a:p>
                          <a:pPr algn="ctr"/>
                          <a:r>
                            <a:rPr lang="en-US" sz="1800" b="1" baseline="0" dirty="0" err="1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লোড</a:t>
                          </a:r>
                          <a:endParaRPr lang="en-US" sz="1800" b="1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0.1 – 0.5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33.3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1.67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0.67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0.5 – 2.0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55.0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1.45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0.45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</a:tr>
                  <a:tr h="4675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2.0  -  15.0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85.0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1.15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1.0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b="1" spc="-150" dirty="0" smtClean="0">
                              <a:solidFill>
                                <a:srgbClr val="000000"/>
                              </a:solidFill>
                              <a:latin typeface="Nikosh" pitchFamily="2" charset="0"/>
                              <a:cs typeface="Nikosh" pitchFamily="2" charset="0"/>
                            </a:rPr>
                            <a:t>0.15</a:t>
                          </a:r>
                          <a:endParaRPr lang="en-US" sz="2000" b="1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endParaRPr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79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616" y="524983"/>
            <a:ext cx="7228850" cy="3977676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lvl="0"/>
            <a:endParaRPr lang="en-US" sz="3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3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3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3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3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3000" b="1" i="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4284" y="2306448"/>
            <a:ext cx="7152650" cy="61555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lvl="0" indent="-419100">
              <a:buClr>
                <a:srgbClr val="666666"/>
              </a:buClr>
              <a:buSzPts val="1800"/>
            </a:pPr>
            <a:r>
              <a:rPr lang="en-US" sz="34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৩। </a:t>
            </a:r>
            <a:r>
              <a:rPr lang="en-US" sz="3400" b="1" spc="-15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সমস্যাবলি</a:t>
            </a:r>
            <a:r>
              <a:rPr lang="en-US" sz="34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ও </a:t>
            </a:r>
            <a:r>
              <a:rPr lang="en-US" sz="3400" b="1" spc="-15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সমাধান</a:t>
            </a:r>
            <a:r>
              <a:rPr lang="en-US" sz="34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Tinos"/>
                <a:cs typeface="Nikosh" pitchFamily="2" charset="0"/>
                <a:sym typeface="Tinos"/>
              </a:rPr>
              <a:t> (Problem &amp; Solving)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254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4260" y="526752"/>
            <a:ext cx="7152650" cy="8382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34290" algn="ctr" defTabSz="685800">
              <a:lnSpc>
                <a:spcPct val="90000"/>
              </a:lnSpc>
              <a:spcBef>
                <a:spcPts val="1000"/>
              </a:spcBef>
            </a:pPr>
            <a:r>
              <a:rPr lang="en-US" sz="490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</a:t>
            </a:r>
            <a:r>
              <a:rPr lang="en-US" sz="49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  <a:sym typeface="Arial"/>
              </a:rPr>
              <a:t> -১  ( </a:t>
            </a:r>
            <a:r>
              <a:rPr lang="en-US" sz="490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49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90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  <a:sym typeface="Arial"/>
              </a:rPr>
              <a:t>লোড</a:t>
            </a:r>
            <a:r>
              <a:rPr lang="en-US" sz="49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  <a:sym typeface="Arial"/>
              </a:rPr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4260" y="1504950"/>
            <a:ext cx="7152650" cy="29870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indent="0"/>
            <a:r>
              <a:rPr lang="en-US" sz="49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সমস্যাঃ</a:t>
            </a:r>
            <a:r>
              <a:rPr lang="en-US" sz="48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হিমাগারের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100 </a:t>
            </a:r>
            <a:r>
              <a:rPr lang="en-US" sz="4800" b="1" i="0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ওয়াটের</a:t>
            </a:r>
            <a:r>
              <a:rPr lang="en-US" sz="48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 indent="0" algn="ctr"/>
            <a:r>
              <a:rPr lang="en-US" sz="49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5টি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বাতি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49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5 </a:t>
            </a:r>
            <a:r>
              <a:rPr lang="en-US" sz="49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কিলোওয়াট</a:t>
            </a:r>
            <a:r>
              <a:rPr lang="en-US" sz="49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 indent="0" algn="ctr"/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ক্ষমতা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সম্পন্ন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দুটি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ব্লোয়ার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5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৬ </a:t>
            </a:r>
            <a:r>
              <a:rPr lang="en-US" sz="55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জন</a:t>
            </a:r>
            <a:r>
              <a:rPr lang="en-US" sz="55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 indent="0" algn="ctr"/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লোক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দৈনিক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৮ </a:t>
            </a:r>
            <a:r>
              <a:rPr lang="en-US" sz="48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ঘন্টা</a:t>
            </a:r>
            <a:r>
              <a:rPr lang="en-US" sz="4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কাজ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করে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 </a:t>
            </a:r>
            <a:endParaRPr lang="en-US" sz="54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794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উক্ত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হিমাগারের</a:t>
            </a:r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6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endParaRPr lang="en-US" sz="60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5400" b="1" i="0" spc="-15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Supplementary load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</a:t>
            </a:r>
          </a:p>
          <a:p>
            <a:pPr marL="0" lvl="0"/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?</a:t>
            </a:r>
          </a:p>
          <a:p>
            <a:pPr marL="0" lvl="0"/>
            <a:r>
              <a:rPr lang="en-US" sz="36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তথ্যাদিঃ</a:t>
            </a:r>
            <a:r>
              <a:rPr lang="en-US" sz="36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প্রতি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ইকুইভ্যালেন্ট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3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= </a:t>
            </a:r>
            <a:r>
              <a:rPr lang="en-US" sz="36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0.275 Kw</a:t>
            </a:r>
          </a:p>
          <a:p>
            <a:pPr marL="0" lvl="0"/>
            <a:r>
              <a:rPr lang="en-US" sz="4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মোটরের</a:t>
            </a:r>
            <a:r>
              <a:rPr lang="en-US" sz="4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</a:t>
            </a:r>
            <a:r>
              <a:rPr lang="en-US" sz="4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ইকুইভ্যালেন্ট</a:t>
            </a:r>
            <a:r>
              <a:rPr lang="en-US" sz="4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5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5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= </a:t>
            </a:r>
            <a:r>
              <a:rPr lang="en-US" sz="45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1.67</a:t>
            </a:r>
          </a:p>
          <a:p>
            <a:endParaRPr lang="en-US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677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555" y="514350"/>
            <a:ext cx="5802600" cy="9906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lvl="0" algn="ctr">
              <a:buClr>
                <a:srgbClr val="000000"/>
              </a:buClr>
              <a:buSzTx/>
            </a:pPr>
            <a:r>
              <a:rPr lang="en-US" sz="72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সমাধানঃ</a:t>
            </a:r>
            <a:endParaRPr lang="en-US" sz="72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/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১।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বাতির  ক্ষমতা 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W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 = 100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ওয়াট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spc="-30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২</m:t>
                    </m:r>
                    <m:r>
                      <m:rPr>
                        <m:nor/>
                      </m:rPr>
                      <a:rPr lang="en-US" sz="4400" b="1" i="0" spc="-30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। বাতির  সংখ্যা</m:t>
                    </m:r>
                  </m:oMath>
                </a14:m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         = 5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টি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400" b="1" i="0" spc="-300" dirty="0">
                    <a:solidFill>
                      <a:srgbClr val="000000"/>
                    </a:solidFill>
                    <a:cs typeface="Nikosh" pitchFamily="2" charset="0"/>
                  </a:rPr>
                  <a:t>৩।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ব্যবহৃত  সময়  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hr</m:t>
                    </m:r>
                    <m:r>
                      <m:rPr>
                        <m:nor/>
                      </m:rPr>
                      <a:rPr lang="en-US" sz="44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 = 8  </a:t>
                </a:r>
                <a:r>
                  <a:rPr lang="en-US" sz="44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endParaRPr lang="en-US" sz="4400" b="1" i="0" spc="-15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581150"/>
                <a:ext cx="7152650" cy="2910876"/>
              </a:xfrm>
              <a:blipFill rotWithShape="1">
                <a:blip r:embed="rId2"/>
                <a:stretch>
                  <a:fillRect l="-2951" t="-1222" b="-5703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08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৪</m:t>
                    </m:r>
                    <m:r>
                      <m:rPr>
                        <m:nor/>
                      </m:rPr>
                      <a:rPr lang="en-US" sz="3600" b="1" i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।</m:t>
                    </m:r>
                    <m:r>
                      <m:rPr>
                        <m:nor/>
                      </m:rPr>
                      <a:rPr lang="en-US" sz="3600" b="1" i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3600" b="1" i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মোটরের</m:t>
                    </m:r>
                    <m:r>
                      <m:rPr>
                        <m:nor/>
                      </m:rPr>
                      <a:rPr lang="en-US" sz="3600" b="1" i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3600" b="1" i="0" dirty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 ক্ষমতা </m:t>
                    </m:r>
                    <m:r>
                      <m:rPr>
                        <m:nor/>
                      </m:rPr>
                      <a:rPr lang="en-US" sz="3600" b="1" i="0" dirty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3600" b="1" i="0" dirty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W</m:t>
                    </m:r>
                    <m:r>
                      <m:rPr>
                        <m:nor/>
                      </m:rPr>
                      <a:rPr lang="en-US" sz="3600" b="1" i="0" dirty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</a:rPr>
                  <a:t>  	 = </a:t>
                </a:r>
                <a:r>
                  <a:rPr lang="en-US" sz="3600" b="1" i="0" dirty="0">
                    <a:solidFill>
                      <a:srgbClr val="0000FF"/>
                    </a:solidFill>
                  </a:rPr>
                  <a:t>0.5</a:t>
                </a:r>
                <a:r>
                  <a:rPr lang="en-US" sz="3600" b="1" i="0" dirty="0">
                    <a:solidFill>
                      <a:srgbClr val="000000"/>
                    </a:solidFill>
                  </a:rPr>
                  <a:t> Kw</a:t>
                </a:r>
              </a:p>
              <a:p>
                <a:pPr marL="0" lvl="0" indent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৫।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মোটরের  সংখ্যা 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	 = 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‍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টি</a:t>
                </a:r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৬।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ব্যবহৃত  সময়  </m:t>
                    </m:r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hr</m:t>
                    </m:r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	 = 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8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৭।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হিট  ইকুইভ্যালন্ট  ফ্যাক্টর 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	 = 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1.67 </a:t>
                </a:r>
              </a:p>
              <a:p>
                <a:pPr marL="0" lvl="0" indent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৮।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মানুষের  সংখ্যা </m:t>
                    </m:r>
                  </m:oMath>
                </a14:m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	 = 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6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</a:t>
                </a:r>
                <a:endParaRPr lang="en-US" sz="3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/>
                <a:r>
                  <a:rPr lang="en-US" sz="37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৯।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750" b="1" i="0" spc="-3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জন</m:t>
                    </m:r>
                    <m:r>
                      <m:rPr>
                        <m:nor/>
                      </m:rPr>
                      <a:rPr lang="en-US" sz="3750" b="1" i="0" spc="-3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  </m:t>
                    </m:r>
                    <m:r>
                      <m:rPr>
                        <m:nor/>
                      </m:rPr>
                      <a:rPr lang="en-US" sz="3750" b="1" i="0" spc="-3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প্রতি</m:t>
                    </m:r>
                    <m:r>
                      <m:rPr>
                        <m:nor/>
                      </m:rPr>
                      <a:rPr lang="en-US" sz="3750" b="1" i="0" spc="-3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  </m:t>
                    </m:r>
                    <m:r>
                      <m:rPr>
                        <m:nor/>
                      </m:rPr>
                      <a:rPr lang="en-US" sz="375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হিট  ইকুইভ্যালন্ট  </m:t>
                    </m:r>
                    <m:r>
                      <m:rPr>
                        <m:nor/>
                      </m:rPr>
                      <a:rPr lang="en-US" sz="375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( </m:t>
                    </m:r>
                    <m:r>
                      <m:rPr>
                        <m:nor/>
                      </m:rPr>
                      <a:rPr lang="en-US" sz="375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w</m:t>
                    </m:r>
                    <m:r>
                      <m:rPr>
                        <m:nor/>
                      </m:rPr>
                      <a:rPr lang="en-US" sz="3750" b="1" i="0" spc="-300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ikosh" pitchFamily="2" charset="0"/>
                        <a:cs typeface="Nikosh" pitchFamily="2" charset="0"/>
                      </a:rPr>
                      <m:t>) </m:t>
                    </m:r>
                  </m:oMath>
                </a14:m>
                <a:r>
                  <a:rPr lang="en-US" sz="375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375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0.275 </a:t>
                </a:r>
                <a:r>
                  <a:rPr lang="en-US" sz="3750" b="1" i="0" spc="-30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ওয়াট</a:t>
                </a:r>
                <a:endParaRPr lang="en-US" sz="3750" b="1" i="0" spc="-30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১০। 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2277" t="-459" r="-2192" b="-7198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275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50733" y="593180"/>
                <a:ext cx="7228850" cy="389884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আমরা </a:t>
                </a:r>
                <a:r>
                  <a:rPr lang="en-US" sz="48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>
                  <a:spcBef>
                    <a:spcPts val="1200"/>
                  </a:spcBef>
                </a:pP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১।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বৈদ্যুতিক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বাতি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 </a:t>
                </a:r>
                <a:r>
                  <a:rPr lang="pl-PL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4400" b="1" i="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>
                  <a:spcBef>
                    <a:spcPts val="1200"/>
                  </a:spcBef>
                </a:pPr>
                <a:r>
                  <a:rPr lang="pl-PL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3200" b="1" i="1" spc="-3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বাতির  ক্ষমতা 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  <m:r>
                          <a:rPr lang="en-US" sz="3200" b="1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3200" b="1" i="0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বাতির  </m:t>
                        </m:r>
                        <m:r>
                          <m:rPr>
                            <m:nor/>
                          </m:rPr>
                          <a:rPr lang="en-US" sz="320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সংখ্যা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a:rPr lang="en-US" sz="3200" b="1" spc="-30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20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20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3200" b="1" i="0" spc="-300" dirty="0" err="1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3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</m:num>
                      <m:den>
                        <m:r>
                          <a:rPr lang="en-US" sz="3200" b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3200" b="1" i="0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3200" b="1" i="0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3200" b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3200" b="1" spc="-15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endParaRPr lang="pl-PL" sz="44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pl-PL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 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4800" b="1" i="1" spc="-15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𝟏𝟎𝟎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𝟓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</a:rPr>
                          <m:t>  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800" b="1" i="0" spc="-15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8 </m:t>
                        </m:r>
                        <m:r>
                          <m:rPr>
                            <m:nor/>
                          </m:rPr>
                          <a:rPr lang="en-US" sz="48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</m:num>
                      <m:den>
                        <m:r>
                          <a:rPr lang="en-US" sz="4800" b="1" spc="-15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4800" b="1" i="0" spc="-15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i="0" spc="-15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4800" b="1" spc="-15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0.166 </a:t>
                </a:r>
                <a:r>
                  <a:rPr lang="en-US" sz="48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Kw </a:t>
                </a:r>
                <a:endParaRPr lang="pl-PL" sz="48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endParaRPr lang="en-US" sz="3200" b="1" i="0" spc="-15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endParaRPr lang="en-US" sz="28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50733" y="593180"/>
                <a:ext cx="7228850" cy="3898846"/>
              </a:xfrm>
              <a:blipFill rotWithShape="1">
                <a:blip r:embed="rId2"/>
                <a:stretch>
                  <a:fillRect l="-3253" t="-1378" r="-4003" b="-24809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>
                  <a:spcBef>
                    <a:spcPts val="1200"/>
                  </a:spcBef>
                </a:pP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২। </a:t>
                </a:r>
                <a:r>
                  <a:rPr lang="en-US" sz="5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বৈদ্যুতিক</a:t>
                </a: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মোটর</a:t>
                </a: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  <a:endParaRPr lang="en-US" sz="5400" b="1" i="0" spc="-300" dirty="0">
                  <a:solidFill>
                    <a:srgbClr val="FF0000"/>
                  </a:solidFill>
                  <a:latin typeface="SutonnyMJ"/>
                </a:endParaRPr>
              </a:p>
              <a:p>
                <a:pPr marL="0" lvl="0">
                  <a:spcBef>
                    <a:spcPts val="1200"/>
                  </a:spcBef>
                </a:pPr>
                <a:r>
                  <a:rPr lang="pl-PL" sz="2330" b="1" i="0" spc="-300" dirty="0">
                    <a:solidFill>
                      <a:srgbClr val="0000FF"/>
                    </a:solidFill>
                    <a:effectLst/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2330" b="1" i="0" spc="-300" dirty="0">
                    <a:solidFill>
                      <a:srgbClr val="0000FF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2330" b="1" i="1" spc="-300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330" b="1" i="0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মোটরের</m:t>
                        </m:r>
                        <m:r>
                          <m:rPr>
                            <m:nor/>
                          </m:rPr>
                          <a:rPr lang="en-US" sz="2330" b="1" i="0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ক্ষমতা 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) </m:t>
                        </m:r>
                        <m:r>
                          <a:rPr lang="en-US" sz="2330" b="1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2330" b="1" i="0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মোটরের  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সংখ্যা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a:rPr lang="en-US" sz="2330" b="1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  <m:r>
                          <a:rPr lang="en-US" sz="2330" b="1" i="1" spc="-300" dirty="0" smtClean="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  </m:t>
                        </m:r>
                        <m:r>
                          <a:rPr lang="en-US" sz="2330" b="1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হিট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ইকুইভ্যা</m:t>
                        </m:r>
                        <m:r>
                          <m:rPr>
                            <m:nor/>
                          </m:rPr>
                          <a:rPr lang="en-US" sz="2330" b="1" i="0" spc="-300" dirty="0" smtClean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লে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ন্ট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330" b="1" i="0" spc="-300" dirty="0" err="1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ফ্যাক্টর</m:t>
                        </m:r>
                        <m:r>
                          <m:rPr>
                            <m:nor/>
                          </m:rPr>
                          <a:rPr lang="en-US" sz="2330" b="1" i="0" spc="-300" dirty="0">
                            <a:solidFill>
                              <a:srgbClr val="0000FF"/>
                            </a:solidFill>
                            <a:effectLst/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num>
                      <m:den>
                        <m:r>
                          <a:rPr lang="en-US" sz="2330" b="1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2330" b="1" i="0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2330" b="1" i="0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2330" b="1" spc="-300">
                            <a:solidFill>
                              <a:srgbClr val="0000FF"/>
                            </a:solidFill>
                            <a:effectLst/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2330" b="1" spc="-30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endParaRPr lang="en-US" sz="2330" b="1" i="0" spc="-3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pPr marL="0" lvl="0">
                  <a:spcBef>
                    <a:spcPts val="1200"/>
                  </a:spcBef>
                </a:pPr>
                <a:r>
                  <a:rPr lang="en-US" sz="48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pl-PL" sz="48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8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48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=</a:t>
                </a:r>
                <a:r>
                  <a:rPr lang="en-US" sz="48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4800" b="1" i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𝟎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𝟓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×</m:t>
                        </m:r>
                        <m:r>
                          <a:rPr lang="en-US" sz="480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𝟐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800" b="1" i="0" spc="-15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i="1" spc="-150" dirty="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𝟖</m:t>
                        </m:r>
                        <m:r>
                          <a:rPr lang="en-US" sz="4800" b="1" i="1" spc="-150" dirty="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 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800" b="1" i="0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𝟏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800" b="1" i="1" spc="-15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𝟔𝟕</m:t>
                        </m:r>
                      </m:num>
                      <m:den>
                        <m:r>
                          <a:rPr lang="en-US" sz="480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480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800" b="1" i="0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4800" b="1" spc="-15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  <m:r>
                      <a:rPr lang="en-US" sz="4800" b="1" spc="-15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cs typeface="Nikosh" pitchFamily="2" charset="0"/>
                      </a:rPr>
                      <m:t> </m:t>
                    </m:r>
                  </m:oMath>
                </a14:m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	</a:t>
                </a:r>
                <a:r>
                  <a:rPr lang="en-US" sz="3600" b="1" i="0" kern="1200" spc="-150" dirty="0" err="1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মান</a:t>
                </a:r>
                <a:r>
                  <a:rPr lang="en-US" sz="3600" b="1" i="0" kern="120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 </a:t>
                </a:r>
                <a:r>
                  <a:rPr lang="en-US" sz="3600" b="1" i="0" kern="1200" spc="-150" dirty="0" err="1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ea typeface="+mn-ea"/>
                    <a:cs typeface="Nikosh" pitchFamily="2" charset="0"/>
                  </a:rPr>
                  <a:t>বসিয়ে</a:t>
                </a:r>
                <a:endParaRPr lang="en-US" sz="3600" b="1" i="0" kern="1200" spc="-15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ea typeface="+mn-ea"/>
                  <a:cs typeface="Nikosh" pitchFamily="2" charset="0"/>
                </a:endParaRPr>
              </a:p>
              <a:p>
                <a:pPr marL="0" lvl="0">
                  <a:spcBef>
                    <a:spcPts val="1200"/>
                  </a:spcBef>
                </a:pPr>
                <a14:m>
                  <m:oMath xmlns:m="http://schemas.openxmlformats.org/officeDocument/2006/math">
                    <m:r>
                      <a:rPr lang="pl-PL" sz="4400" b="1" i="1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pl-PL" sz="4400" b="1" i="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400" b="1" i="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= </a:t>
                </a:r>
                <a:r>
                  <a:rPr lang="en-US" sz="4400" b="1" i="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0.556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Kw </a:t>
                </a:r>
                <a:r>
                  <a:rPr lang="en-US" sz="3600" b="1" i="0" kern="1200" dirty="0">
                    <a:solidFill>
                      <a:srgbClr val="000000"/>
                    </a:solidFill>
                    <a:latin typeface="Nikosh" pitchFamily="2" charset="0"/>
                    <a:ea typeface="+mn-ea"/>
                    <a:cs typeface="Nikosh" pitchFamily="2" charset="0"/>
                  </a:rPr>
                  <a:t>			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4047" r="-4806" b="-7810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788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>
                  <a:spcBef>
                    <a:spcPts val="600"/>
                  </a:spcBef>
                </a:pP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৩। </a:t>
                </a:r>
                <a:r>
                  <a:rPr lang="en-US" sz="57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7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7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7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7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7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>
                  <a:spcBef>
                    <a:spcPts val="600"/>
                  </a:spcBef>
                </a:pPr>
                <a:r>
                  <a:rPr lang="pl-PL" sz="268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268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2680" b="1" i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মানুষের  সংখ্যা </m:t>
                        </m:r>
                        <m:r>
                          <a:rPr lang="en-US" sz="268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ব্যবহৃত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  <m:r>
                          <a:rPr lang="en-US" sz="268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জন</m:t>
                        </m:r>
                        <m:r>
                          <m:rPr>
                            <m:nor/>
                          </m:rP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প্রতি</m:t>
                        </m:r>
                        <m:r>
                          <m:rPr>
                            <m:nor/>
                          </m:rP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হিট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ইকুইভ্যা</m:t>
                        </m:r>
                        <m:r>
                          <m:rPr>
                            <m:nor/>
                          </m:rPr>
                          <a:rPr lang="en-US" sz="2680" b="1" i="0" spc="-300" dirty="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লে</m:t>
                        </m:r>
                        <m:r>
                          <m:rPr>
                            <m:nor/>
                          </m:rPr>
                          <a:rPr lang="en-US" sz="2680" b="1" i="0" spc="-300" dirty="0" err="1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ন্ট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( 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2680" b="1" i="0" spc="-300" dirty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)  </m:t>
                        </m:r>
                      </m:num>
                      <m:den>
                        <m:r>
                          <a:rPr lang="en-US" sz="268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2680" b="1" i="0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2680" b="1" spc="-30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680" b="1" i="0" spc="-30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</a:endParaRPr>
              </a:p>
              <a:p>
                <a:pPr marL="0">
                  <a:spcBef>
                    <a:spcPts val="600"/>
                  </a:spcBef>
                </a:pPr>
                <a:r>
                  <a:rPr lang="pl-PL" sz="470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Q </a:t>
                </a:r>
                <a:r>
                  <a:rPr lang="pl-PL" sz="4700" b="1" i="0" spc="-15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4700" b="1" i="0" spc="-15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l-PL" sz="4700" b="1" i="1" spc="-30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700" b="1" i="0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4700" b="1" i="0" spc="-300" dirty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a:rPr lang="en-US" sz="4700" b="1" i="1" spc="-300" dirty="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𝟔</m:t>
                        </m:r>
                        <m:r>
                          <a:rPr lang="en-US" sz="4700" b="1" i="1" spc="-300" dirty="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700" b="1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700" b="1" i="0" spc="-30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ea typeface="Cambria Math"/>
                            <a:cs typeface="Nikosh" pitchFamily="2" charset="0"/>
                          </a:rPr>
                          <m:t> 8 </m:t>
                        </m:r>
                        <m:r>
                          <a:rPr lang="en-US" sz="4700" b="1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700" b="1" i="0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Nikosh" pitchFamily="2" charset="0"/>
                            <a:ea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700" b="1" i="1" spc="-30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𝟎</m:t>
                        </m:r>
                        <m:r>
                          <a:rPr lang="en-US" sz="4700" b="1" i="1" spc="-30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700" b="1" i="1" spc="-300" smtClean="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Cambria Math"/>
                            <a:cs typeface="Nikosh" pitchFamily="2" charset="0"/>
                          </a:rPr>
                          <m:t>𝟐𝟕𝟓</m:t>
                        </m:r>
                      </m:num>
                      <m:den>
                        <m:r>
                          <a:rPr lang="en-US" sz="4700" b="1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  <m:r>
                          <a:rPr lang="en-US" sz="4700" b="1" i="0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a:rPr lang="en-US" sz="4700" b="1" i="0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𝐡𝐫𝐬</m:t>
                        </m:r>
                        <m:r>
                          <a:rPr lang="en-US" sz="4700" b="1" spc="-300">
                            <a:solidFill>
                              <a:srgbClr val="00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US" sz="47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30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47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𝟏𝟑</m:t>
                        </m:r>
                        <m:r>
                          <a:rPr lang="en-US" sz="4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.</m:t>
                        </m:r>
                        <m:r>
                          <a:rPr lang="en-US" sz="4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</m:t>
                        </m:r>
                      </m:num>
                      <m:den>
                        <m:r>
                          <a:rPr lang="en-US" sz="4700" b="1" i="1" spc="-300" smtClean="0">
                            <a:solidFill>
                              <a:srgbClr val="FF000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</m:den>
                    </m:f>
                  </m:oMath>
                </a14:m>
                <a:r>
                  <a:rPr lang="en-US" sz="47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700" b="1" i="0" spc="-30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=</a:t>
                </a:r>
                <a:r>
                  <a:rPr lang="en-US" sz="4700" b="1" i="0" spc="-3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0.55</a:t>
                </a:r>
              </a:p>
              <a:p>
                <a:pPr marL="0">
                  <a:spcBef>
                    <a:spcPts val="600"/>
                  </a:spcBef>
                </a:pPr>
                <a14:m>
                  <m:oMath xmlns:m="http://schemas.openxmlformats.org/officeDocument/2006/math">
                    <m:r>
                      <a:rPr lang="en-US" sz="4800" b="1" i="1" spc="-300" smtClean="0">
                        <a:solidFill>
                          <a:srgbClr val="000000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∴ </m:t>
                    </m:r>
                  </m:oMath>
                </a14:m>
                <a:r>
                  <a:rPr lang="pl-PL" sz="4800" b="1" i="0" spc="-150" dirty="0">
                    <a:solidFill>
                      <a:srgbClr val="000000"/>
                    </a:solidFill>
                    <a:effectLst/>
                    <a:latin typeface="Nikosh" pitchFamily="2" charset="0"/>
                    <a:cs typeface="Nikosh" pitchFamily="2" charset="0"/>
                  </a:rPr>
                  <a:t>Q =</a:t>
                </a:r>
                <a:r>
                  <a:rPr lang="en-US" sz="4800" b="1" i="0" spc="-150" dirty="0">
                    <a:solidFill>
                      <a:srgbClr val="000000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150" dirty="0">
                    <a:solidFill>
                      <a:srgbClr val="0000FF"/>
                    </a:solidFill>
                    <a:effectLst/>
                    <a:latin typeface="Nikosh" pitchFamily="2" charset="0"/>
                    <a:cs typeface="Nikosh" pitchFamily="2" charset="0"/>
                  </a:rPr>
                  <a:t>0.55</a:t>
                </a:r>
                <a:r>
                  <a:rPr lang="en-US" sz="4800" b="1" i="0" spc="-150" dirty="0">
                    <a:solidFill>
                      <a:srgbClr val="000000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150" dirty="0" err="1">
                    <a:solidFill>
                      <a:srgbClr val="000000"/>
                    </a:solidFill>
                    <a:effectLst/>
                    <a:latin typeface="Nikosh" pitchFamily="2" charset="0"/>
                    <a:cs typeface="Nikosh" pitchFamily="2" charset="0"/>
                  </a:rPr>
                  <a:t>K.Watt</a:t>
                </a:r>
                <a:r>
                  <a:rPr lang="en-US" sz="4800" b="1" i="0" spc="-150" dirty="0">
                    <a:solidFill>
                      <a:srgbClr val="000000"/>
                    </a:solidFill>
                    <a:effectLst/>
                    <a:latin typeface="Nikosh" pitchFamily="2" charset="0"/>
                    <a:cs typeface="Nikosh" pitchFamily="2" charset="0"/>
                  </a:rPr>
                  <a:t>.</a:t>
                </a:r>
                <a:endParaRPr lang="en-US" sz="4800" b="1" i="0" spc="-300" dirty="0">
                  <a:solidFill>
                    <a:srgbClr val="000000"/>
                  </a:solidFill>
                  <a:effectLst/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endParaRPr lang="en-US" sz="3600" b="1" i="0" kern="120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4384" t="-613" r="-5818" b="-20980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99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ln w="76200">
                <a:solidFill>
                  <a:srgbClr val="FF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34290" lvl="0" indent="0" defTabSz="685800">
                  <a:lnSpc>
                    <a:spcPct val="90000"/>
                  </a:lnSpc>
                  <a:spcBef>
                    <a:spcPts val="12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সুতরাং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সর্বমোট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আনুষঙ্গিক</a:t>
                </a:r>
                <a:r>
                  <a:rPr lang="en-US" sz="4000" b="1" i="0" spc="-300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i="0" spc="-300" dirty="0" err="1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/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তাপের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পরিমাণ</a:t>
                </a:r>
                <a:endParaRPr lang="en-US" sz="40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200"/>
                  </a:spcBef>
                  <a:buClr>
                    <a:srgbClr val="A6B727"/>
                  </a:buClr>
                  <a:buSzPct val="80000"/>
                </a:pP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8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T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= Q</a:t>
                </a:r>
                <a:r>
                  <a:rPr lang="en-US" sz="48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+Q</a:t>
                </a:r>
                <a:r>
                  <a:rPr lang="en-US" sz="48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:r>
                  <a:rPr lang="en-US" sz="48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+Q</a:t>
                </a:r>
                <a:r>
                  <a:rPr lang="en-US" sz="4800" b="1" i="0" spc="-150" baseline="-250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2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  = (0.166 + 0.566 + 0.550)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2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  = </a:t>
                </a:r>
                <a:r>
                  <a:rPr lang="en-US" sz="40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1.272 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Kw </a:t>
                </a: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200"/>
                  </a:spcBef>
                  <a:buClr>
                    <a:srgbClr val="A6B727"/>
                  </a:buClr>
                  <a:buSzPct val="80000"/>
                </a:pPr>
                <a14:m>
                  <m:oMath xmlns:m="http://schemas.openxmlformats.org/officeDocument/2006/math">
                    <m:r>
                      <a:rPr lang="en-US" sz="353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353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সর্বমোট  </a:t>
                </a:r>
                <a:r>
                  <a:rPr lang="en-US" sz="353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আনুষঙ্গিক</a:t>
                </a:r>
                <a:r>
                  <a:rPr lang="en-US" sz="353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53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তাপের</a:t>
                </a:r>
                <a:r>
                  <a:rPr lang="en-US" sz="353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53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পরিমাণ</a:t>
                </a:r>
                <a:r>
                  <a:rPr lang="en-US" sz="353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= </a:t>
                </a:r>
                <a:r>
                  <a:rPr lang="en-US" sz="353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1.272 </a:t>
                </a:r>
                <a:r>
                  <a:rPr lang="en-US" sz="353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Kw </a:t>
                </a:r>
              </a:p>
              <a:p>
                <a:pPr marL="3429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endParaRPr lang="en-US" sz="40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34290" lvl="0" indent="0" defTabSz="685800">
                  <a:lnSpc>
                    <a:spcPct val="90000"/>
                  </a:lnSpc>
                  <a:spcBef>
                    <a:spcPts val="1000"/>
                  </a:spcBef>
                  <a:buClr>
                    <a:srgbClr val="A6B727"/>
                  </a:buClr>
                  <a:buSzPct val="80000"/>
                </a:pP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	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590550"/>
                <a:ext cx="7152650" cy="3901476"/>
              </a:xfrm>
              <a:blipFill rotWithShape="1">
                <a:blip r:embed="rId2"/>
                <a:stretch>
                  <a:fillRect l="-2867" r="-3120" b="-34456"/>
                </a:stretch>
              </a:blipFill>
              <a:ln w="76200">
                <a:solidFill>
                  <a:srgbClr val="FF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783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40386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 dirty="0">
                <a:solidFill>
                  <a:srgbClr val="0D01AF"/>
                </a:solidFill>
                <a:latin typeface="Calibri"/>
              </a:rPr>
              <a:t>PRACTICAL-8</a:t>
            </a:r>
          </a:p>
          <a:p>
            <a:pPr marL="0" algn="r"/>
            <a:r>
              <a:rPr lang="en-US" sz="4800" b="1" i="0" spc="-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Nikosh" pitchFamily="2" charset="0"/>
              </a:rPr>
              <a:t>22-06-2021</a:t>
            </a:r>
            <a:endParaRPr lang="en-US" sz="4800" b="1" i="0" spc="-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Presented By : A.M.ATIQULLAH,</a:t>
            </a:r>
            <a:r>
              <a:rPr kumimoji="0" lang="en-US" sz="14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DHAKA POLYTECHNIC INSTITUTE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0008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1598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lvl="0" indent="-419100"/>
            <a:r>
              <a:rPr lang="en-US" sz="61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সাবধানতা</a:t>
            </a:r>
            <a:r>
              <a:rPr lang="en-US" sz="61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(Precaution)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809750"/>
            <a:ext cx="7152650" cy="2682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শীতাতপ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নিয়ন্ত্রিত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স্থানের</a:t>
            </a:r>
            <a:endParaRPr lang="en-US" sz="55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algn="ctr"/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লোডগুলোকে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algn="ctr"/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সঠিকভাবে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চিহ্নিত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5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5500" b="1" i="0" dirty="0">
              <a:solidFill>
                <a:srgbClr val="000000"/>
              </a:solidFill>
              <a:latin typeface="SutonnyMJ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41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590550"/>
            <a:ext cx="7152650" cy="3901476"/>
          </a:xfrm>
          <a:ln w="7620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ctr"/>
            <a:endParaRPr lang="en-US" sz="56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প্রয়োজনে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শ্রেণী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শিক্ষকের</a:t>
            </a:r>
            <a:endParaRPr lang="en-US" sz="66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সহায়তা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নিতে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6600" b="1" i="0" spc="-15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02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60420"/>
            <a:ext cx="7152650" cy="10074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/>
            <a:r>
              <a:rPr lang="en-US" sz="66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মন্তব্য</a:t>
            </a: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(Remarks) </a:t>
            </a:r>
            <a:endParaRPr lang="en-US" sz="660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0209" y="1657350"/>
            <a:ext cx="7152650" cy="2834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5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এই</a:t>
            </a:r>
            <a:r>
              <a:rPr lang="en-US" sz="5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সমস্যাগুলো</a:t>
            </a:r>
            <a:r>
              <a:rPr lang="en-US" sz="5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সঠিকভাবে</a:t>
            </a:r>
            <a:r>
              <a:rPr lang="en-US" sz="5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4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endParaRPr lang="en-US" sz="54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just"/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সক্ষম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হলে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-এ</a:t>
            </a:r>
          </a:p>
          <a:p>
            <a:pPr marL="0" lvl="0" algn="just"/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ব্যাপক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পারবে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5400" b="1" i="0" spc="-150" dirty="0">
              <a:solidFill>
                <a:srgbClr val="000000"/>
              </a:solidFill>
              <a:latin typeface="SutonnyMJ"/>
            </a:endParaRPr>
          </a:p>
          <a:p>
            <a:pPr marL="0" lvl="0" algn="ctr"/>
            <a:r>
              <a:rPr lang="en-US" sz="28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2800" b="1" i="0" spc="-300" dirty="0" err="1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28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 -</a:t>
            </a:r>
            <a:endParaRPr lang="en-US" sz="2800" b="1" spc="-300" dirty="0">
              <a:solidFill>
                <a:srgbClr val="FF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907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6414" y="514350"/>
            <a:ext cx="7315200" cy="8382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পরবর্তী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</a:t>
            </a:r>
            <a:r>
              <a:rPr lang="en-US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০৯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39383"/>
            <a:ext cx="7315200" cy="305596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endParaRPr lang="en-US" sz="1200" b="1" i="0" spc="-150" dirty="0">
              <a:solidFill>
                <a:srgbClr val="000000"/>
              </a:solidFill>
              <a:latin typeface="Times New Roman"/>
            </a:endParaRPr>
          </a:p>
          <a:p>
            <a:pPr marL="0" lvl="0"/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me©‡</a:t>
            </a:r>
            <a:r>
              <a:rPr lang="en-US" sz="6000" b="1" i="0" spc="-300" dirty="0" err="1">
                <a:solidFill>
                  <a:srgbClr val="FF0000"/>
                </a:solidFill>
                <a:latin typeface="SutonnyMJ"/>
              </a:rPr>
              <a:t>gvU</a:t>
            </a:r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SutonnyMJ"/>
              </a:rPr>
              <a:t>Kzwjs</a:t>
            </a:r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 †</a:t>
            </a:r>
            <a:r>
              <a:rPr lang="en-US" sz="6000" b="1" i="0" spc="-300" dirty="0" err="1">
                <a:solidFill>
                  <a:srgbClr val="FF0000"/>
                </a:solidFill>
                <a:latin typeface="SutonnyMJ"/>
              </a:rPr>
              <a:t>jvW</a:t>
            </a:r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6000" b="1" i="0" spc="-300" dirty="0" err="1">
                <a:solidFill>
                  <a:srgbClr val="FF0000"/>
                </a:solidFill>
                <a:latin typeface="SutonnyMJ"/>
              </a:rPr>
              <a:t>ch</a:t>
            </a:r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©‡</a:t>
            </a:r>
            <a:r>
              <a:rPr lang="en-US" sz="6000" b="1" i="0" spc="-300" dirty="0" err="1">
                <a:solidFill>
                  <a:srgbClr val="FF0000"/>
                </a:solidFill>
                <a:latin typeface="SutonnyMJ"/>
              </a:rPr>
              <a:t>e¶YKiY</a:t>
            </a:r>
            <a:r>
              <a:rPr lang="en-US" sz="6000" b="1" i="0" spc="-300" dirty="0">
                <a:solidFill>
                  <a:srgbClr val="FF0000"/>
                </a:solidFill>
                <a:latin typeface="SutonnyMJ"/>
              </a:rPr>
              <a:t> </a:t>
            </a:r>
            <a:r>
              <a:rPr lang="en-US" sz="5200" b="1" i="0" spc="-300" dirty="0">
                <a:solidFill>
                  <a:srgbClr val="000000"/>
                </a:solidFill>
                <a:latin typeface="Times New Roman"/>
              </a:rPr>
              <a:t>(</a:t>
            </a:r>
            <a:r>
              <a:rPr lang="en-US" sz="5200" b="1" i="0" spc="-300" dirty="0">
                <a:solidFill>
                  <a:srgbClr val="0000FF"/>
                </a:solidFill>
                <a:latin typeface="Times New Roman"/>
              </a:rPr>
              <a:t>Study the total cooling load</a:t>
            </a:r>
            <a:r>
              <a:rPr lang="en-US" sz="5200" b="1" i="0" spc="-300" dirty="0">
                <a:solidFill>
                  <a:srgbClr val="000000"/>
                </a:solidFill>
                <a:latin typeface="Times New Roman"/>
              </a:rPr>
              <a:t>)</a:t>
            </a:r>
          </a:p>
          <a:p>
            <a:pPr marL="0" lvl="0"/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3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23-06-2021  </a:t>
            </a:r>
            <a:r>
              <a:rPr lang="en-US" sz="3800" b="1" i="0" spc="-15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বুধবার</a:t>
            </a:r>
            <a:r>
              <a:rPr lang="en-US" sz="3800" b="1" i="0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সকাল</a:t>
            </a:r>
            <a:r>
              <a:rPr lang="en-US" sz="3800" b="1" i="0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- ০৯ </a:t>
            </a:r>
            <a:r>
              <a:rPr lang="en-US" sz="3800" b="1" i="0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টা</a:t>
            </a:r>
            <a:endParaRPr lang="en-US" sz="3800" b="1" i="0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33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481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34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719915"/>
            <a:ext cx="3254300" cy="3581400"/>
          </a:xfrm>
          <a:prstGeom prst="rect">
            <a:avLst/>
          </a:prstGeom>
          <a:noFill/>
          <a:ln w="114300" cap="flat" cmpd="sng">
            <a:solidFill>
              <a:srgbClr val="FF00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371600" y="895350"/>
            <a:ext cx="3505200" cy="13144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295399" y="2495550"/>
            <a:ext cx="3607981" cy="184885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 </a:t>
            </a:r>
            <a:r>
              <a:rPr lang="en" sz="2800" b="1" spc="-150" dirty="0">
                <a:solidFill>
                  <a:srgbClr val="FFFF00"/>
                </a:solidFill>
              </a:rPr>
              <a:t>atiqullahrac@gmail.com</a:t>
            </a:r>
            <a:endParaRPr sz="2800" b="1" spc="-150" dirty="0">
              <a:solidFill>
                <a:srgbClr val="FFFF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31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build="p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35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F8A9B9-AF90-4A20-B13F-246492CF1087}"/>
              </a:ext>
            </a:extLst>
          </p:cNvPr>
          <p:cNvSpPr txBox="1">
            <a:spLocks/>
          </p:cNvSpPr>
          <p:nvPr/>
        </p:nvSpPr>
        <p:spPr>
          <a:xfrm>
            <a:off x="1295400" y="535615"/>
            <a:ext cx="7152650" cy="2112333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এ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ই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্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ল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স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প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ূ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ন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য় 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দ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খ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ত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5300" b="1" spc="-15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ভি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জ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en-US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53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5300" b="1" spc="-15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রো</a:t>
            </a:r>
            <a:endParaRPr lang="en-US" sz="5300" b="1" spc="-150" dirty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>
              <a:buClrTx/>
              <a:buFontTx/>
              <a:buNone/>
              <a:defRPr/>
            </a:pPr>
            <a:r>
              <a:rPr lang="en-US" sz="5300" b="1" spc="-15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ইউটিউব</a:t>
            </a:r>
            <a:r>
              <a:rPr lang="en-US" sz="5300" b="1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5300" b="1" spc="-15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লিঙ্ক</a:t>
            </a:r>
            <a:b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</a:br>
            <a:r>
              <a:rPr lang="en-US" sz="800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a</a:t>
            </a:r>
            <a:r>
              <a:rPr lang="en-US" sz="8000" b="1" spc="-300" dirty="0" err="1">
                <a:solidFill>
                  <a:srgbClr val="0000FF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.m.atiqullah</a:t>
            </a:r>
            <a:endParaRPr lang="en-US" sz="8000" b="1" spc="-300" dirty="0">
              <a:solidFill>
                <a:srgbClr val="0000FF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1026" name="Picture 2" descr="C:\Users\atiqullah\Downloads\X162J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724149"/>
            <a:ext cx="7152650" cy="1828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86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36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90550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44012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All 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294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492858"/>
            <a:ext cx="7152650" cy="408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38243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5400" y="1099584"/>
            <a:ext cx="7152650" cy="2785378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75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75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666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4046291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219200" y="509479"/>
            <a:ext cx="4191000" cy="961803"/>
          </a:xfrm>
          <a:prstGeom prst="rect">
            <a:avLst/>
          </a:prstGeom>
          <a:solidFill>
            <a:srgbClr val="00FF00"/>
          </a:solidFill>
          <a:ln w="3810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wkÿK</a:t>
            </a:r>
            <a:r>
              <a:rPr lang="en-US" sz="6000" u="sng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cwiwPwZ</a:t>
            </a:r>
            <a:endParaRPr sz="5400" u="sng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219200" y="1545713"/>
            <a:ext cx="4191000" cy="2988845"/>
          </a:xfrm>
          <a:prstGeom prst="rect">
            <a:avLst/>
          </a:prstGeom>
          <a:solidFill>
            <a:srgbClr val="00FFFF"/>
          </a:solidFill>
          <a:ln w="3810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endParaRPr lang="en-US" sz="3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  <a:endParaRPr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</a:rPr>
              <a:t>atiqullahrac@</a:t>
            </a: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gmail.com</a:t>
            </a:r>
            <a:endParaRPr sz="2800" b="1" dirty="0">
              <a:solidFill>
                <a:srgbClr val="FF0000"/>
              </a:solidFill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4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736" y="558651"/>
            <a:ext cx="2895600" cy="3933375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00CC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rPr lang="en-US" sz="3200" b="1" spc="-300" dirty="0"/>
              <a:t>8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2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69027" y="530795"/>
            <a:ext cx="3733800" cy="685800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25212A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60743"/>
            <a:ext cx="7315200" cy="1000274"/>
          </a:xfrm>
          <a:prstGeom prst="rect">
            <a:avLst/>
          </a:prstGeom>
          <a:ln w="57150">
            <a:solidFill>
              <a:srgbClr val="0000FF"/>
            </a:solidFill>
          </a:ln>
        </p:spPr>
        <p:style>
          <a:lnRef idx="0">
            <a:schemeClr val="dk1"/>
          </a:lnRef>
          <a:fillRef idx="1001">
            <a:schemeClr val="lt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323974"/>
            <a:ext cx="7315200" cy="1181101"/>
          </a:xfrm>
          <a:solidFill>
            <a:srgbClr val="00FFFF"/>
          </a:solidFill>
          <a:ln w="5715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lvl="0"/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500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And Heating Load Calculation</a:t>
            </a:r>
            <a:endParaRPr lang="en-US" sz="3500" spc="-300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FF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66664" y="2596379"/>
            <a:ext cx="1600200" cy="769441"/>
          </a:xfrm>
          <a:prstGeom prst="rect">
            <a:avLst/>
          </a:prstGeom>
          <a:solidFill>
            <a:srgbClr val="00FF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৪র্থ </a:t>
            </a:r>
            <a:r>
              <a:rPr lang="en-US" sz="4400" b="1" spc="-150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পর্ব</a:t>
            </a:r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137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39000" cy="685800"/>
          </a:xfrm>
          <a:solidFill>
            <a:srgbClr val="FFFF00"/>
          </a:solidFill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এই</a:t>
            </a:r>
            <a:r>
              <a:rPr lang="en-US" sz="4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সেসন</a:t>
            </a:r>
            <a:r>
              <a:rPr lang="en-US" sz="4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4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4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4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শিখবো</a:t>
            </a:r>
            <a:endParaRPr lang="en-US" sz="4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0972" y="1276349"/>
            <a:ext cx="7239000" cy="3196007"/>
          </a:xfrm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1001">
            <a:schemeClr val="lt1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8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অর্জণ</a:t>
            </a:r>
            <a:endParaRPr lang="en-US" sz="48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395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</a:t>
            </a:r>
            <a:r>
              <a:rPr lang="en-US" sz="395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395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5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বাতি</a:t>
            </a:r>
            <a:r>
              <a:rPr lang="en-US" sz="395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5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395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5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395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5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395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5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395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5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395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39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9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39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মোটর</a:t>
            </a:r>
            <a:r>
              <a:rPr lang="en-US" sz="39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39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39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39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39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39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9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39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05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5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মানুষের</a:t>
            </a:r>
            <a:r>
              <a:rPr lang="en-US" sz="405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</a:t>
            </a:r>
            <a:r>
              <a:rPr lang="en-US" sz="405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শরীর</a:t>
            </a:r>
            <a:r>
              <a:rPr lang="en-US" sz="405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</a:t>
            </a:r>
            <a:r>
              <a:rPr lang="en-US" sz="405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হতে</a:t>
            </a:r>
            <a:r>
              <a:rPr lang="en-US" sz="405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</a:t>
            </a:r>
            <a:r>
              <a:rPr lang="en-US" sz="405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05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</a:t>
            </a:r>
            <a:r>
              <a:rPr lang="en-US" sz="4050" b="1" spc="-300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তাপ</a:t>
            </a:r>
            <a:r>
              <a:rPr lang="en-US" sz="405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</a:t>
            </a:r>
            <a:r>
              <a:rPr lang="en-US" sz="405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5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5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405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বৈদ্যুতিক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মোটরের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সমতা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40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endParaRPr lang="en-US" sz="39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endParaRPr lang="en-US" sz="39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6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40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0466" y="546250"/>
            <a:ext cx="7239000" cy="717332"/>
          </a:xfrm>
          <a:solidFill>
            <a:srgbClr val="00B050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2500"/>
              </a:lnSpc>
            </a:pP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6600" spc="-300" dirty="0" err="1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300" dirty="0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300" dirty="0" err="1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6600" spc="-300" dirty="0">
                <a:solidFill>
                  <a:srgbClr val="FFFF00"/>
                </a:solidFill>
                <a:latin typeface="Nikosh" pitchFamily="2" charset="0"/>
                <a:cs typeface="Nikosh" pitchFamily="2" charset="0"/>
              </a:rPr>
              <a:t>-  ৮</a:t>
            </a:r>
            <a:endParaRPr lang="en-US" sz="5500" spc="-300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466" y="1352550"/>
            <a:ext cx="7239000" cy="3139476"/>
          </a:xfr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66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6600" b="1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নাম</a:t>
            </a:r>
            <a:endParaRPr lang="en-US" sz="6600" b="1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lvl="0"/>
            <a:r>
              <a:rPr lang="en-US" sz="60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আনুষঙ্গিক</a:t>
            </a:r>
            <a:r>
              <a:rPr lang="en-US" sz="60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000" b="1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6000" b="1" spc="-300" dirty="0">
              <a:solidFill>
                <a:srgbClr val="FF0000"/>
              </a:solidFill>
              <a:latin typeface="SutonnyMJ"/>
            </a:endParaRPr>
          </a:p>
          <a:p>
            <a:pPr lvl="0"/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(Study  the  </a:t>
            </a:r>
            <a:r>
              <a:rPr lang="en-US" sz="4000" b="1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miscellaneous 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load)</a:t>
            </a: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endParaRPr lang="en-US" sz="36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978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1681" y="517888"/>
            <a:ext cx="7302719" cy="764630"/>
          </a:xfrm>
          <a:solidFill>
            <a:srgbClr val="FFFF00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457200" lvl="0" indent="-419100"/>
            <a:r>
              <a:rPr lang="en-US" sz="40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8. Study  the  miscellaneous  load</a:t>
            </a:r>
            <a:endParaRPr lang="en-US" sz="4000" b="0" spc="-300" dirty="0">
              <a:solidFill>
                <a:srgbClr val="000000"/>
              </a:solidFill>
              <a:latin typeface="Nikosh" pitchFamily="2" charset="0"/>
              <a:ea typeface="Tinos"/>
              <a:cs typeface="Nikosh" pitchFamily="2" charset="0"/>
              <a:sym typeface="Tino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1099" y="1392341"/>
            <a:ext cx="7228850" cy="3100128"/>
          </a:xfrm>
          <a:solidFill>
            <a:schemeClr val="bg1"/>
          </a:solidFill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algn="ctr">
              <a:spcBef>
                <a:spcPts val="1800"/>
              </a:spcBef>
            </a:pP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8.1 Calculate  the  miscellaneous</a:t>
            </a:r>
          </a:p>
          <a:p>
            <a:pPr marL="0" algn="ctr">
              <a:spcBef>
                <a:spcPts val="1800"/>
              </a:spcBef>
            </a:pP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load of  a  </a:t>
            </a:r>
            <a:r>
              <a:rPr lang="en-US" sz="4400" b="1" i="0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library</a:t>
            </a: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/ </a:t>
            </a:r>
            <a:r>
              <a:rPr lang="en-US" sz="440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Workshop/</a:t>
            </a:r>
          </a:p>
          <a:p>
            <a:pPr marL="0" algn="ctr">
              <a:spcBef>
                <a:spcPts val="1800"/>
              </a:spcBef>
            </a:pPr>
            <a:r>
              <a:rPr lang="en-US" sz="48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Auditorium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909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3884" y="544813"/>
            <a:ext cx="7315199" cy="3977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0" lvl="0">
              <a:spcBef>
                <a:spcPts val="1200"/>
              </a:spcBef>
            </a:pPr>
            <a:endParaRPr lang="en-US" sz="1000" b="1" i="0" spc="-150" dirty="0">
              <a:solidFill>
                <a:srgbClr val="000000"/>
              </a:solidFill>
            </a:endParaRPr>
          </a:p>
          <a:p>
            <a:pPr marL="0" lvl="0" algn="ctr"/>
            <a:r>
              <a:rPr lang="en-US" sz="6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8.2 Calculate the</a:t>
            </a:r>
          </a:p>
          <a:p>
            <a:pPr marL="0" lvl="0" algn="ctr"/>
            <a:r>
              <a:rPr lang="en-US" sz="54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miscellaneous</a:t>
            </a:r>
            <a:r>
              <a:rPr lang="en-US" sz="55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load</a:t>
            </a:r>
          </a:p>
          <a:p>
            <a:pPr marL="0" lvl="0" algn="ctr"/>
            <a:r>
              <a:rPr lang="en-US" sz="54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6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of a </a:t>
            </a:r>
            <a:r>
              <a:rPr lang="en-US" sz="5600" b="1" i="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commercial</a:t>
            </a:r>
          </a:p>
          <a:p>
            <a:pPr marL="0" lvl="0" algn="ctr"/>
            <a:r>
              <a:rPr lang="en-US" sz="5400" b="1" i="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market</a:t>
            </a:r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8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04" y="4501329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15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DD916B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8153</TotalTime>
  <Words>2370</Words>
  <Application>Microsoft Office PowerPoint</Application>
  <PresentationFormat>On-screen Show (16:9)</PresentationFormat>
  <Paragraphs>384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Arial</vt:lpstr>
      <vt:lpstr>Book Antiqua</vt:lpstr>
      <vt:lpstr>Times New Roman</vt:lpstr>
      <vt:lpstr>Academy Engraved LET</vt:lpstr>
      <vt:lpstr>Calibri</vt:lpstr>
      <vt:lpstr>SutonnyMJ</vt:lpstr>
      <vt:lpstr>Tinos</vt:lpstr>
      <vt:lpstr>Nikosh</vt:lpstr>
      <vt:lpstr>Cambria Math</vt:lpstr>
      <vt:lpstr>Oswald</vt:lpstr>
      <vt:lpstr>Quintus template</vt:lpstr>
      <vt:lpstr>সকলকে স্বাগত</vt:lpstr>
      <vt:lpstr>                 জব নং- ৮</vt:lpstr>
      <vt:lpstr>PowerPoint Presentation</vt:lpstr>
      <vt:lpstr>  wkÿK cwiwPwZ</vt:lpstr>
      <vt:lpstr>কুলিং অ্যান্ড ‍হিটিং লোড ক্যালকুলেশন Cooling And Heating Load Calculation</vt:lpstr>
      <vt:lpstr>এই সেসন শেষে আমরা যা শিখবো</vt:lpstr>
      <vt:lpstr>       জব নং-  ৮</vt:lpstr>
      <vt:lpstr>8. Study  the  miscellaneous  load</vt:lpstr>
      <vt:lpstr>PowerPoint Presentation</vt:lpstr>
      <vt:lpstr>নমূনা</vt:lpstr>
      <vt:lpstr>8</vt:lpstr>
      <vt:lpstr>8</vt:lpstr>
      <vt:lpstr>জব শীট</vt:lpstr>
      <vt:lpstr>উদ্দেশ্য (Objectives):</vt:lpstr>
      <vt:lpstr>কার্যপ্রণালী (Working  procedure)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উদাহরণ -১  ( আনুষঙ্গিক  লোড )</vt:lpstr>
      <vt:lpstr>PowerPoint Presentation</vt:lpstr>
      <vt:lpstr>সমাধানঃ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সাবধানতা (Precaution)</vt:lpstr>
      <vt:lpstr>PowerPoint Presentation</vt:lpstr>
      <vt:lpstr>মন্তব্য (Remarks) </vt:lpstr>
      <vt:lpstr>পরবর্তী  জব নং- ০৯</vt:lpstr>
      <vt:lpstr>THANKS!</vt:lpstr>
      <vt:lpstr>PowerPoint Presentation</vt:lpstr>
      <vt:lpstr>PowerPoint Presentation</vt:lpstr>
      <vt:lpstr>ধন্যবাদ</vt:lpstr>
      <vt:lpstr>PowerPoint Presentation</vt:lpstr>
      <vt:lpstr>ধন্যবাদ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atiqullah</dc:creator>
  <cp:lastModifiedBy>A.M. Atiqullah</cp:lastModifiedBy>
  <cp:revision>3412</cp:revision>
  <dcterms:modified xsi:type="dcterms:W3CDTF">2021-12-24T15:00:11Z</dcterms:modified>
</cp:coreProperties>
</file>